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8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312" r:id="rId42"/>
    <p:sldId id="311" r:id="rId43"/>
    <p:sldId id="299" r:id="rId44"/>
    <p:sldId id="296" r:id="rId45"/>
    <p:sldId id="297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  <p14:sldId id="312"/>
            <p14:sldId id="311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B5B5B5"/>
    <a:srgbClr val="F1502F"/>
    <a:srgbClr val="E8F0F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0"/>
    <p:restoredTop sz="79632"/>
  </p:normalViewPr>
  <p:slideViewPr>
    <p:cSldViewPr snapToGrid="0" snapToObjects="1">
      <p:cViewPr varScale="1">
        <p:scale>
          <a:sx n="90" d="100"/>
          <a:sy n="90" d="100"/>
        </p:scale>
        <p:origin x="22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(Mac):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7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5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4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6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5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92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6/17/20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?tab=repositorie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11" Type="http://schemas.openxmlformats.org/officeDocument/2006/relationships/image" Target="../media/image37.tiff"/><Relationship Id="rId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51.sv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mxc108120/git_workshop" TargetMode="External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54.png"/><Relationship Id="rId4" Type="http://schemas.openxmlformats.org/officeDocument/2006/relationships/hyperlink" Target="https://gitlab.circ.utdallas.edu/mxc108120/git_worksho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gitlab.com/%3cusername%3e/git_workshop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tiff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f"/><Relationship Id="rId7" Type="http://schemas.microsoft.com/office/2007/relationships/hdphoto" Target="../media/hdphoto3.wdp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6.tiff"/><Relationship Id="rId7" Type="http://schemas.openxmlformats.org/officeDocument/2006/relationships/image" Target="../media/image52.png"/><Relationship Id="rId12" Type="http://schemas.microsoft.com/office/2007/relationships/hdphoto" Target="../media/hdphoto4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11" Type="http://schemas.openxmlformats.org/officeDocument/2006/relationships/image" Target="../media/image49.png"/><Relationship Id="rId5" Type="http://schemas.openxmlformats.org/officeDocument/2006/relationships/image" Target="../media/image59.png"/><Relationship Id="rId10" Type="http://schemas.openxmlformats.org/officeDocument/2006/relationships/image" Target="../media/image51.svg"/><Relationship Id="rId4" Type="http://schemas.openxmlformats.org/officeDocument/2006/relationships/image" Target="../media/image38.tiff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</a:t>
            </a:r>
            <a:r>
              <a:rPr lang="en-US" sz="4400" strike="sng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GitLab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6.18.2020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121" y="4909966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DAEFA-8EBB-5040-AE13-C091599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480" y="5770000"/>
            <a:ext cx="2667520" cy="11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</a:t>
            </a:r>
            <a:r>
              <a:rPr lang="en-US" sz="2400" b="1" dirty="0">
                <a:latin typeface="Monaco" pitchFamily="2" charset="77"/>
              </a:rPr>
              <a:t>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150534"/>
            <a:ext cx="7370043" cy="408392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[in your text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###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[save file and exit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BONUS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 If there are multiple branches (e.g., master, feature1), you can </a:t>
            </a:r>
            <a:r>
              <a:rPr lang="en-US" sz="24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show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different branch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use the symbol ^ to go to a relative-commit (e.g., master^ means go to the master branch 1 commit ago)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8DB232-5016-A545-8593-C62FB0179AB0}"/>
              </a:ext>
            </a:extLst>
          </p:cNvPr>
          <p:cNvSpPr/>
          <p:nvPr/>
        </p:nvSpPr>
        <p:spPr>
          <a:xfrm>
            <a:off x="636151" y="4400815"/>
            <a:ext cx="6712916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&lt;branch name&gt;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97" y="4931306"/>
            <a:ext cx="3760103" cy="1393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5D790-DC99-B64C-88EC-FF69E935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2474"/>
            <a:ext cx="4006642" cy="17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1248384"/>
            <a:ext cx="10244666" cy="3154283"/>
          </a:xfrm>
        </p:spPr>
        <p:txBody>
          <a:bodyPr>
            <a:normAutofit fontScale="92500" lnSpcReduction="10000"/>
          </a:bodyPr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free/a-fee…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  <a:p>
            <a:pPr marL="9525" lvl="2" indent="20638" algn="ctr">
              <a:buNone/>
            </a:pPr>
            <a:br>
              <a:rPr lang="en-US" dirty="0"/>
            </a:br>
            <a:r>
              <a:rPr lang="en-US" dirty="0"/>
              <a:t>It also offers visualization of code changes and collaboration tools &amp; </a:t>
            </a:r>
            <a:br>
              <a:rPr lang="en-US" dirty="0"/>
            </a:br>
            <a:r>
              <a:rPr lang="en-US" dirty="0"/>
              <a:t>insights + tons of other features!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61" y="1780337"/>
            <a:ext cx="3877881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82B2-F465-4D46-A405-A859A9C3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4" y="2051793"/>
            <a:ext cx="2547257" cy="964228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83EA66-82AE-B949-BD77-787C58A4B161}"/>
              </a:ext>
            </a:extLst>
          </p:cNvPr>
          <p:cNvGrpSpPr/>
          <p:nvPr/>
        </p:nvGrpSpPr>
        <p:grpSpPr>
          <a:xfrm>
            <a:off x="626533" y="4693354"/>
            <a:ext cx="11006667" cy="2418645"/>
            <a:chOff x="626533" y="4693354"/>
            <a:chExt cx="11006667" cy="2418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700" y="5706932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5BEA80-609E-4241-9165-978D933B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99" y="5605675"/>
              <a:ext cx="924211" cy="830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B79E1-E09C-6C41-A9F1-33E246B9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7132" y="4693354"/>
              <a:ext cx="2418645" cy="241864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F3E401-CB72-CE43-8914-A762EBB950DC}"/>
                </a:ext>
              </a:extLst>
            </p:cNvPr>
            <p:cNvSpPr/>
            <p:nvPr/>
          </p:nvSpPr>
          <p:spPr>
            <a:xfrm>
              <a:off x="1792177" y="5604928"/>
              <a:ext cx="25513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Google Cloud Source Repository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EF3004-E4E5-F84E-A3FD-B53CD1989D5D}"/>
                </a:ext>
              </a:extLst>
            </p:cNvPr>
            <p:cNvSpPr/>
            <p:nvPr/>
          </p:nvSpPr>
          <p:spPr>
            <a:xfrm>
              <a:off x="626533" y="4792133"/>
              <a:ext cx="11006667" cy="18626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Some alternatives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50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https://gitlab.com/&lt;your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                      to copy the URL of this repository</a:t>
            </a:r>
          </a:p>
          <a:p>
            <a:pPr lvl="3"/>
            <a:r>
              <a:rPr lang="en-US" sz="1600" b="1" dirty="0"/>
              <a:t>Use SSH if you already set up your SSH key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082A-7CD9-8E47-AA72-6CA6F08B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A625F-3367-2E46-A98E-87A5CE69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830" y="3142338"/>
            <a:ext cx="1576638" cy="57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4F6FE-C291-694A-87CF-516BDA99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88" y="3929945"/>
            <a:ext cx="1628203" cy="529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B914-E297-284D-A258-04215E9A0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830" y="5322952"/>
            <a:ext cx="1278951" cy="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676138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Establish ‘connection’ with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download/upload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to a remote repository.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3F2B0-B504-A14E-97AE-F92A15B5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93CBBE-8B97-C445-857F-80359CDDCA5E}"/>
              </a:ext>
            </a:extLst>
          </p:cNvPr>
          <p:cNvGrpSpPr/>
          <p:nvPr/>
        </p:nvGrpSpPr>
        <p:grpSpPr>
          <a:xfrm>
            <a:off x="340305" y="3246251"/>
            <a:ext cx="4928433" cy="1940143"/>
            <a:chOff x="347348" y="2767334"/>
            <a:chExt cx="4928433" cy="1940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301" y="3500416"/>
              <a:ext cx="775690" cy="351698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33592E-BC6D-3B42-A39F-B495CDA2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524" y="2767334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3366F-8D24-BE4E-A264-D4B91C5C7FC4}"/>
              </a:ext>
            </a:extLst>
          </p:cNvPr>
          <p:cNvGrpSpPr/>
          <p:nvPr/>
        </p:nvGrpSpPr>
        <p:grpSpPr>
          <a:xfrm>
            <a:off x="6479807" y="3246251"/>
            <a:ext cx="4876413" cy="1940143"/>
            <a:chOff x="6479807" y="3246251"/>
            <a:chExt cx="4876413" cy="1940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232879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6A35F7-9084-7648-9FC1-7E00842C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963" y="3246251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GitLab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CF18055-6D05-DE4E-853A-B7EDD8D6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5E3D2-537C-5543-8F8C-7F5F131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4A591-E4F8-DE45-BDDF-35035041D1A3}"/>
              </a:ext>
            </a:extLst>
          </p:cNvPr>
          <p:cNvGrpSpPr/>
          <p:nvPr/>
        </p:nvGrpSpPr>
        <p:grpSpPr>
          <a:xfrm>
            <a:off x="7966661" y="2665738"/>
            <a:ext cx="2591385" cy="920047"/>
            <a:chOff x="7966661" y="2665738"/>
            <a:chExt cx="2591385" cy="920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2806410"/>
              <a:ext cx="779375" cy="7793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8809351" y="3020539"/>
              <a:ext cx="419041" cy="96567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AA531-73BD-AB48-AB91-D9FAF78A0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707" y="2665738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8CA74C-EBD2-C44C-91A4-36723EBB1987}"/>
              </a:ext>
            </a:extLst>
          </p:cNvPr>
          <p:cNvGrpSpPr/>
          <p:nvPr/>
        </p:nvGrpSpPr>
        <p:grpSpPr>
          <a:xfrm>
            <a:off x="7966661" y="5019944"/>
            <a:ext cx="2591291" cy="1038684"/>
            <a:chOff x="7966661" y="5019944"/>
            <a:chExt cx="2591291" cy="10386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5229421"/>
              <a:ext cx="829208" cy="82920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9845375">
              <a:off x="8855703" y="5177771"/>
              <a:ext cx="340135" cy="480832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86E5A5-0873-954E-9D21-4567357F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613" y="5019944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</a:t>
            </a:r>
            <a:r>
              <a:rPr lang="en-US" sz="2400" b="1" dirty="0">
                <a:latin typeface="Monaco" pitchFamily="2" charset="77"/>
              </a:rPr>
              <a:t>clone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fork</a:t>
            </a:r>
            <a:endParaRPr lang="en-US" b="1" dirty="0">
              <a:latin typeface="Monaco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an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AB643D-16B4-9F44-A081-27583AE82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904A15-1785-5741-90F9-E018E1441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C187E-3249-5042-9FFE-16EB6921B3B9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39DDAF14-2DA7-0248-8438-9C69C4C2A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402" y="5704497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0A7A62-C3B7-E14E-AFB9-750398EB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2495" y="586882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7479491-4034-4D48-BB27-CFC410E313FB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92563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8569706" y="5671211"/>
              <a:ext cx="2341148" cy="752115"/>
              <a:chOff x="8399997" y="4793893"/>
              <a:chExt cx="2341148" cy="752115"/>
            </a:xfrm>
          </p:grpSpPr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92563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8642D9-D259-904C-9F6C-832A1716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5254" y="5864171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</a:t>
            </a:r>
            <a:r>
              <a:rPr lang="en-US" sz="2400" b="1" dirty="0">
                <a:latin typeface="Monaco" pitchFamily="2" charset="77"/>
              </a:rPr>
              <a:t>fork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clone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	</a:t>
            </a:r>
            <a:r>
              <a:rPr lang="en-US" sz="2400" dirty="0">
                <a:hlinkClick r:id="rId3"/>
              </a:rPr>
              <a:t>https://gitlab.com/mxc108120/git_workshop</a:t>
            </a:r>
            <a:r>
              <a:rPr lang="en-US" sz="2400" dirty="0"/>
              <a:t> OR </a:t>
            </a:r>
            <a:br>
              <a:rPr lang="en-US" sz="2400" dirty="0"/>
            </a:br>
            <a:r>
              <a:rPr lang="en-US" sz="2400" dirty="0"/>
              <a:t>			</a:t>
            </a:r>
            <a:r>
              <a:rPr lang="en-US" sz="2400" dirty="0">
                <a:hlinkClick r:id="rId4"/>
              </a:rPr>
              <a:t>https://gitlab.circ.utdallas.edu/mxc108120/git_workshop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Gitlab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925" y="3404700"/>
            <a:ext cx="1039915" cy="527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9A76-C9B2-4946-917D-C2AE00BF5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1F983-B701-044B-8199-D8ABD370B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AD1EEF-5D8D-F046-8FBC-131DA7F65740}"/>
              </a:ext>
            </a:extLst>
          </p:cNvPr>
          <p:cNvGrpSpPr/>
          <p:nvPr/>
        </p:nvGrpSpPr>
        <p:grpSpPr>
          <a:xfrm>
            <a:off x="5029229" y="3429000"/>
            <a:ext cx="3039713" cy="479355"/>
            <a:chOff x="8957466" y="1278442"/>
            <a:chExt cx="3039713" cy="479355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290" y="1344247"/>
              <a:ext cx="241293" cy="34774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65732-C66B-BD46-84B7-BA77012E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7466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779BE3-2819-0D4D-AB29-F31AE620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30840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https://gitlab.com/</a:t>
            </a:r>
            <a:r>
              <a:rPr lang="en-US" sz="2400" b="1" dirty="0">
                <a:hlinkClick r:id="rId3"/>
              </a:rPr>
              <a:t>&lt;username&gt;</a:t>
            </a:r>
            <a:r>
              <a:rPr lang="en-US" sz="2400" dirty="0">
                <a:hlinkClick r:id="rId3"/>
              </a:rPr>
              <a:t>/git_workshop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FBCBA-7000-AD4C-BD3D-EB0A8E0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0300-5B62-A540-BBDC-E907DD75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87FA0-E760-974E-947F-5E644B85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07" y="2567450"/>
            <a:ext cx="1278951" cy="573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47246F-793E-5B4A-84D1-90EF1F21C457}"/>
              </a:ext>
            </a:extLst>
          </p:cNvPr>
          <p:cNvGrpSpPr/>
          <p:nvPr/>
        </p:nvGrpSpPr>
        <p:grpSpPr>
          <a:xfrm>
            <a:off x="9360090" y="1277103"/>
            <a:ext cx="2412811" cy="590148"/>
            <a:chOff x="9360090" y="1277103"/>
            <a:chExt cx="2412811" cy="59014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2668D0F-B7E6-244A-89DF-7B52F3F00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0678" y="1415334"/>
              <a:ext cx="243577" cy="35103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753" y="1277103"/>
              <a:ext cx="590148" cy="5901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E18B9-4444-E943-A90A-FCCA6ED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90" y="135117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GitLab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11118100" y="5738601"/>
            <a:ext cx="988676" cy="1087419"/>
            <a:chOff x="10130217" y="3864949"/>
            <a:chExt cx="1681167" cy="18490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BF153-1E0A-7040-A69C-1FAD9EDA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B63B2B-EEE2-D741-BC4C-262884319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2410FA-C84B-614D-AAE0-E8D7BBABE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697" y="2889544"/>
            <a:ext cx="1278951" cy="573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7BBC4-CAD7-DB41-918D-4270E19C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791" y="5078456"/>
            <a:ext cx="1614100" cy="610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31ECD-D340-D042-82D6-15FF28E7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D02FE-733B-754F-BAD6-18EDF1C6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CEADF2-8105-6540-B26A-AEF89352AD4C}"/>
              </a:ext>
            </a:extLst>
          </p:cNvPr>
          <p:cNvGrpSpPr/>
          <p:nvPr/>
        </p:nvGrpSpPr>
        <p:grpSpPr>
          <a:xfrm>
            <a:off x="10329791" y="5078456"/>
            <a:ext cx="1765390" cy="1688670"/>
            <a:chOff x="10329791" y="5078456"/>
            <a:chExt cx="1765390" cy="16886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58918" y="5930863"/>
              <a:ext cx="836263" cy="836263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1181006" y="5605790"/>
              <a:ext cx="336476" cy="484923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6C4CAF-3E43-1B49-AEC5-1DF3803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791" y="5078456"/>
              <a:ext cx="1614100" cy="6109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932BA-EB45-9845-90DC-5A13A4BB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71AC-AA79-2643-839F-FB3D7C5F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BED62D-EA34-6948-A2C8-2D3E4A100D87}"/>
              </a:ext>
            </a:extLst>
          </p:cNvPr>
          <p:cNvGrpSpPr/>
          <p:nvPr/>
        </p:nvGrpSpPr>
        <p:grpSpPr>
          <a:xfrm>
            <a:off x="4939016" y="1549303"/>
            <a:ext cx="1972269" cy="2035145"/>
            <a:chOff x="4939016" y="1549303"/>
            <a:chExt cx="1972269" cy="20351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AEB918-A5BA-6D4F-AA8A-F432FB31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4266" y="2401263"/>
              <a:ext cx="0" cy="11831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507A0D-184A-3A49-B96F-7483DDEB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016" y="1549303"/>
              <a:ext cx="1972269" cy="7465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0DFCD-717F-1846-B45E-DEBAE7C7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9D451B-90F8-3A48-839D-DDF7EE2C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7605-B67F-4A4F-BB4F-335EF88DEC45}"/>
              </a:ext>
            </a:extLst>
          </p:cNvPr>
          <p:cNvGrpSpPr/>
          <p:nvPr/>
        </p:nvGrpSpPr>
        <p:grpSpPr>
          <a:xfrm>
            <a:off x="366066" y="4295352"/>
            <a:ext cx="5135699" cy="2463210"/>
            <a:chOff x="366066" y="4295352"/>
            <a:chExt cx="5135699" cy="246321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366066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2233826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299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D870AE-3B8A-9748-AF93-8122FAC0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" y="4964618"/>
              <a:ext cx="1477410" cy="5592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GitLab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GitLab)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3A116-0BA7-3D4E-B299-42325BD7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41A4-CA5E-614B-A62D-A022D83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dirty="0"/>
              <a:t>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F6576D-F50F-3540-AB5F-7E544024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CFCFB2-98D1-D840-B539-4B7A777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59F29-3940-734B-8831-F14D48CD54D3}"/>
              </a:ext>
            </a:extLst>
          </p:cNvPr>
          <p:cNvGrpSpPr/>
          <p:nvPr/>
        </p:nvGrpSpPr>
        <p:grpSpPr>
          <a:xfrm>
            <a:off x="699459" y="2355331"/>
            <a:ext cx="2111475" cy="1331943"/>
            <a:chOff x="9922481" y="1248385"/>
            <a:chExt cx="2111475" cy="13319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22481" y="1904609"/>
              <a:ext cx="675719" cy="675719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10509996" y="1679206"/>
              <a:ext cx="271880" cy="391829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C34F97-1AAC-BF4A-B752-E2D068E9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7617" y="124838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A4CB2-C700-6240-A58E-7DE4DFB86F18}"/>
              </a:ext>
            </a:extLst>
          </p:cNvPr>
          <p:cNvGrpSpPr/>
          <p:nvPr/>
        </p:nvGrpSpPr>
        <p:grpSpPr>
          <a:xfrm>
            <a:off x="3336001" y="2644495"/>
            <a:ext cx="6275768" cy="3233059"/>
            <a:chOff x="3336001" y="2644495"/>
            <a:chExt cx="6275768" cy="32330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5462792" y="4167237"/>
              <a:ext cx="1312781" cy="1136789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3336001" y="4659049"/>
              <a:ext cx="2155134" cy="1173723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62677" y="4659049"/>
              <a:ext cx="2749092" cy="1218505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6101983" y="3304533"/>
              <a:ext cx="305125" cy="862703"/>
              <a:chOff x="5776779" y="2401263"/>
              <a:chExt cx="418474" cy="118318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4266" y="2401263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024A19-23A9-584D-8669-4D5761D2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900" y="2644495"/>
              <a:ext cx="1567826" cy="5934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Collaborators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Add collaborators in your GitLab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A502785-1172-1140-9E08-D3009B01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B9ED54-D207-6344-B7E9-081F9696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FD1CE-2B41-4D4A-B7F6-CE75BD0F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6" y="1988376"/>
            <a:ext cx="3200496" cy="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9B965-CFF7-494A-A157-3BA8A67EA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71" r="-7151" b="41970"/>
          <a:stretch/>
        </p:blipFill>
        <p:spPr>
          <a:xfrm>
            <a:off x="5255280" y="1765656"/>
            <a:ext cx="6277479" cy="17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50"/>
          <a:stretch/>
        </p:blipFill>
        <p:spPr>
          <a:xfrm>
            <a:off x="0" y="1143000"/>
            <a:ext cx="3416300" cy="19573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0" y="1828802"/>
            <a:ext cx="3416300" cy="6858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F6160-2FBF-E241-9CC9-B5C304621897}"/>
              </a:ext>
            </a:extLst>
          </p:cNvPr>
          <p:cNvGrpSpPr/>
          <p:nvPr/>
        </p:nvGrpSpPr>
        <p:grpSpPr>
          <a:xfrm>
            <a:off x="6379406" y="5883306"/>
            <a:ext cx="5695990" cy="862016"/>
            <a:chOff x="6206392" y="4925059"/>
            <a:chExt cx="5695990" cy="8620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350227-5605-E147-9A47-89150514E275}"/>
                </a:ext>
              </a:extLst>
            </p:cNvPr>
            <p:cNvSpPr/>
            <p:nvPr/>
          </p:nvSpPr>
          <p:spPr>
            <a:xfrm>
              <a:off x="6206392" y="5146995"/>
              <a:ext cx="5695990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The user with the permission to approve it can review your changes before incorporating it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94DF0-ED40-214C-B8D4-6FFC486EE46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9054387" y="4925059"/>
              <a:ext cx="857709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5DD527-01E2-2246-B0A6-841A9A4DD100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DA54DE-2745-2D43-B47E-E5334D366A4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41852DC-222F-684A-B4AD-74D79C31F539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7AE2EA-06E0-B643-AB58-2B29B7610FDB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927037-3CD4-8E42-BE04-8967CD0F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01EE10-C724-914C-B223-A3F0EF6397CE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6C4DC2-BAD7-E145-A3DC-89177946E471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63BB316-F901-5E41-925B-1005D37CE428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5D13B32-49CD-B844-B5FE-D981AFB9E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73BCC18-B636-764D-AAF6-13CE7FEA0FDA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94466F-BBC8-AC4D-82A4-38D70A333D10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merge request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09DFED-7D88-DC42-9265-7E4E9DA2C091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2E04D-CFE5-C146-934B-70A3DBE7D1EB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Work-flow to use merge request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31E9A-00C0-1E40-94F2-17F5C0D701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9AF5032-515C-214D-BB63-E8985F83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E7058C0-7748-7E4B-B514-9B50FAFA1CD9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FDFF5-4AB0-FF4B-965B-AF17F2F5971F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one GitLab &amp; clone the repo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E234BEF-D57B-0D43-A167-04845E7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9932D9-A34B-AB45-A7C1-D3676A88BBA8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50139" y="3939882"/>
            <a:chExt cx="3091437" cy="19521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F5B07E-93B3-1D47-AFB4-24B8178ED92B}"/>
                </a:ext>
              </a:extLst>
            </p:cNvPr>
            <p:cNvGrpSpPr/>
            <p:nvPr/>
          </p:nvGrpSpPr>
          <p:grpSpPr>
            <a:xfrm>
              <a:off x="6206936" y="3939882"/>
              <a:ext cx="2834640" cy="1952127"/>
              <a:chOff x="6564274" y="2890195"/>
              <a:chExt cx="2834640" cy="195212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D5DDD5-2F0F-5946-998F-8779882D6907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505456" cy="1260490"/>
                <a:chOff x="6736744" y="2890195"/>
                <a:chExt cx="2505456" cy="1260490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09BAC57-7160-0846-B916-BCFBDDCE1125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E9F8F69-0EE6-D143-9B1C-590377E93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sp>
              <p:nvSpPr>
                <p:cNvPr id="46" name="Right Arrow 45">
                  <a:extLst>
                    <a:ext uri="{FF2B5EF4-FFF2-40B4-BE49-F238E27FC236}">
                      <a16:creationId xmlns:a16="http://schemas.microsoft.com/office/drawing/2014/main" id="{D3212179-422F-6045-A66A-B8BA138D2B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E662A6-C8E9-B049-88C6-89E4B3D4EE3F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GitLab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BB0A16-F054-1244-B3D1-4915BD430E13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39" y="460727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6818A0-7BC9-784C-A9AA-234BBFA3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627" y="4058815"/>
              <a:ext cx="1087886" cy="4118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CE40E2-D812-F846-B9CE-6E6950F06CDD}"/>
              </a:ext>
            </a:extLst>
          </p:cNvPr>
          <p:cNvGrpSpPr/>
          <p:nvPr/>
        </p:nvGrpSpPr>
        <p:grpSpPr>
          <a:xfrm>
            <a:off x="3416300" y="1765807"/>
            <a:ext cx="4226244" cy="640080"/>
            <a:chOff x="5681897" y="5146995"/>
            <a:chExt cx="4226244" cy="64008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CE43BA2-D126-664E-94B0-719DEBB96FF2}"/>
                </a:ext>
              </a:extLst>
            </p:cNvPr>
            <p:cNvSpPr/>
            <p:nvPr/>
          </p:nvSpPr>
          <p:spPr>
            <a:xfrm>
              <a:off x="6206392" y="5146995"/>
              <a:ext cx="3701749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</a:t>
              </a:r>
              <a:r>
                <a:rPr lang="en-US" dirty="0">
                  <a:latin typeface="Helvetica" pitchFamily="2" charset="0"/>
                </a:rPr>
                <a:t>call</a:t>
              </a:r>
              <a:r>
                <a:rPr lang="en-US" dirty="0"/>
                <a:t> a ‘pull request’ in </a:t>
              </a:r>
              <a:r>
                <a:rPr lang="en-US" dirty="0" err="1"/>
                <a:t>Github</a:t>
              </a:r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1D3537C-3BB5-244C-A3F1-0FB1BB29689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5681897" y="5467035"/>
              <a:ext cx="524495" cy="1401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2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3416300" cy="5715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28576" y="1185864"/>
            <a:ext cx="3416300" cy="685800"/>
          </a:xfrm>
          <a:prstGeom prst="roundRect">
            <a:avLst/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7E6F1-38ED-E840-8F42-D6B4332245D3}"/>
              </a:ext>
            </a:extLst>
          </p:cNvPr>
          <p:cNvSpPr/>
          <p:nvPr/>
        </p:nvSpPr>
        <p:spPr>
          <a:xfrm>
            <a:off x="3829050" y="1185864"/>
            <a:ext cx="7886700" cy="885824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tasks &amp;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bugs/issues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project ideas/implementation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0CEC5-1B64-7C47-A8EE-2317FD33CB5B}"/>
              </a:ext>
            </a:extLst>
          </p:cNvPr>
          <p:cNvSpPr/>
          <p:nvPr/>
        </p:nvSpPr>
        <p:spPr>
          <a:xfrm>
            <a:off x="28576" y="2543176"/>
            <a:ext cx="3416300" cy="6858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54A4B5-797D-0147-8011-AB9497201C43}"/>
              </a:ext>
            </a:extLst>
          </p:cNvPr>
          <p:cNvSpPr/>
          <p:nvPr/>
        </p:nvSpPr>
        <p:spPr>
          <a:xfrm>
            <a:off x="3829050" y="2543175"/>
            <a:ext cx="7886700" cy="1785938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integration (CI) and continuous delivery (CD)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CI can be use to check a merge request and automate merging back into master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CD can be use to automatically deliver/deploy your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simple or very extensive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554216-07F1-F94D-AEC5-A544695193B5}"/>
              </a:ext>
            </a:extLst>
          </p:cNvPr>
          <p:cNvSpPr/>
          <p:nvPr/>
        </p:nvSpPr>
        <p:spPr>
          <a:xfrm>
            <a:off x="0" y="4707728"/>
            <a:ext cx="3416300" cy="6858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25DF5F-036E-3F4C-ADAD-F5C067C07938}"/>
              </a:ext>
            </a:extLst>
          </p:cNvPr>
          <p:cNvSpPr/>
          <p:nvPr/>
        </p:nvSpPr>
        <p:spPr>
          <a:xfrm>
            <a:off x="3800474" y="4707727"/>
            <a:ext cx="7886700" cy="685800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 WIKI. Gitlab has one for every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Formats: Markdown,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AsciiDoc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Org</a:t>
            </a:r>
          </a:p>
        </p:txBody>
      </p:sp>
    </p:spTree>
    <p:extLst>
      <p:ext uri="{BB962C8B-B14F-4D97-AF65-F5344CB8AC3E}">
        <p14:creationId xmlns:p14="http://schemas.microsoft.com/office/powerpoint/2010/main" val="1340497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2"/>
            <a:r>
              <a:rPr lang="en-US" dirty="0"/>
              <a:t>Resolving conflicts</a:t>
            </a:r>
          </a:p>
          <a:p>
            <a:pPr lvl="2"/>
            <a:r>
              <a:rPr lang="en-US" dirty="0"/>
              <a:t>Reverting to a previous commit (reset vs. revert)</a:t>
            </a:r>
          </a:p>
          <a:p>
            <a:pPr lvl="2"/>
            <a:r>
              <a:rPr lang="en-US" dirty="0"/>
              <a:t>Branching </a:t>
            </a:r>
          </a:p>
          <a:p>
            <a:pPr lvl="3"/>
            <a:r>
              <a:rPr lang="en-US" dirty="0"/>
              <a:t>An interactive branching guide: </a:t>
            </a:r>
            <a:r>
              <a:rPr lang="en-US" dirty="0">
                <a:hlinkClick r:id="rId4"/>
              </a:rPr>
              <a:t>https://learngitbranching.js.org/</a:t>
            </a:r>
            <a:endParaRPr lang="en-US" dirty="0"/>
          </a:p>
          <a:p>
            <a:pPr lvl="2"/>
            <a:r>
              <a:rPr lang="en-US" dirty="0"/>
              <a:t>Stashing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other topics not covered: rebase, squash (combining commits)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1660" y="2918209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5538" y="2486114"/>
            <a:ext cx="2993994" cy="22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GitHub/GitLab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5" y="2685980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733057" y="4403749"/>
            <a:ext cx="437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 &amp;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38188" y="4403749"/>
            <a:ext cx="5098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GitHub/GitLab for sharing code, issue-tracking, continuous integration,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072B-74F8-F94B-982F-A025363E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22" y="2864460"/>
            <a:ext cx="4006642" cy="17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FC74-EE0E-BA4E-8DB6-AD0D4141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07" y="2031931"/>
            <a:ext cx="4006642" cy="14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3695</TotalTime>
  <Words>2237</Words>
  <Application>Microsoft Macintosh PowerPoint</Application>
  <PresentationFormat>Widescreen</PresentationFormat>
  <Paragraphs>473</Paragraphs>
  <Slides>46</Slides>
  <Notes>38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Yu Mincho</vt:lpstr>
      <vt:lpstr>Arial</vt:lpstr>
      <vt:lpstr>Calibri</vt:lpstr>
      <vt:lpstr>Helvetica</vt:lpstr>
      <vt:lpstr>Helvetica Neue</vt:lpstr>
      <vt:lpstr>Monaco</vt:lpstr>
      <vt:lpstr>Open Sans</vt:lpstr>
      <vt:lpstr>Times New Roman</vt:lpstr>
      <vt:lpstr>Dissertationthmx</vt:lpstr>
      <vt:lpstr>Git &amp; GitHub GitLab Workshop  its not only for programmers   </vt:lpstr>
      <vt:lpstr>Why is git important?</vt:lpstr>
      <vt:lpstr>Why is git important for scientists?</vt:lpstr>
      <vt:lpstr>PowerPoint Presentation</vt:lpstr>
      <vt:lpstr>Why is learning git important?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Gitlab &gt; git remote add &amp; push</vt:lpstr>
      <vt:lpstr>8. Getting a repository from GitLab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merge </vt:lpstr>
      <vt:lpstr>9. Collaborating &gt; git fetch &amp; merge </vt:lpstr>
      <vt:lpstr>9. Collaborating &gt; git fetch &amp; merge </vt:lpstr>
      <vt:lpstr>9. Collaborating Collaborators</vt:lpstr>
      <vt:lpstr>9. Collaborating Other Tools in GitLab (or GitHub)</vt:lpstr>
      <vt:lpstr>9. Collaborating Other Tools in GitLab (or GitHub)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1330</cp:revision>
  <dcterms:created xsi:type="dcterms:W3CDTF">2019-09-09T18:28:10Z</dcterms:created>
  <dcterms:modified xsi:type="dcterms:W3CDTF">2020-06-17T17:08:51Z</dcterms:modified>
</cp:coreProperties>
</file>